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3" r:id="rId1"/>
  </p:sldMasterIdLst>
  <p:notesMasterIdLst>
    <p:notesMasterId r:id="rId13"/>
  </p:notesMasterIdLst>
  <p:sldIdLst>
    <p:sldId id="256" r:id="rId2"/>
    <p:sldId id="278" r:id="rId3"/>
    <p:sldId id="296" r:id="rId4"/>
    <p:sldId id="297" r:id="rId5"/>
    <p:sldId id="298" r:id="rId6"/>
    <p:sldId id="300" r:id="rId7"/>
    <p:sldId id="301" r:id="rId8"/>
    <p:sldId id="302" r:id="rId9"/>
    <p:sldId id="280" r:id="rId10"/>
    <p:sldId id="304" r:id="rId11"/>
    <p:sldId id="279" r:id="rId12"/>
  </p:sldIdLst>
  <p:sldSz cx="9144000" cy="5143500" type="screen16x9"/>
  <p:notesSz cx="6858000" cy="9144000"/>
  <p:embeddedFontLst>
    <p:embeddedFont>
      <p:font typeface="清松手寫體3" panose="00000500000000000000" pitchFamily="2" charset="-120"/>
      <p:regular r:id="rId14"/>
    </p:embeddedFont>
    <p:embeddedFont>
      <p:font typeface="清松手寫體2" panose="00000500000000000000" pitchFamily="2" charset="-120"/>
      <p:regular r:id="rId15"/>
    </p:embeddedFont>
    <p:embeddedFont>
      <p:font typeface="Source Sans Pro" panose="020B0503030403020204" pitchFamily="34" charset="0"/>
      <p:regular r:id="rId16"/>
      <p:bold r:id="rId17"/>
      <p:italic r:id="rId18"/>
      <p:boldItalic r:id="rId19"/>
    </p:embeddedFont>
    <p:embeddedFont>
      <p:font typeface="Permanent Marke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3E3C8FF-8B87-4EE5-BC46-B188729109F7}">
  <a:tblStyle styleId="{03E3C8FF-8B87-4EE5-BC46-B188729109F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FFC4C59-DCFD-4FA4-B9E0-7F60744AF6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658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48086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7174cd33_0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7174cd33_0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blu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red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ctrTitle"/>
          </p:nvPr>
        </p:nvSpPr>
        <p:spPr>
          <a:xfrm>
            <a:off x="1295550" y="1991813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blue">
  <p:cSld name="TITLE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yellow">
  <p:cSld name="TITLE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ctrTitle"/>
          </p:nvPr>
        </p:nvSpPr>
        <p:spPr>
          <a:xfrm>
            <a:off x="1557300" y="1640494"/>
            <a:ext cx="6029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ubTitle" idx="1"/>
          </p:nvPr>
        </p:nvSpPr>
        <p:spPr>
          <a:xfrm>
            <a:off x="1557300" y="2668610"/>
            <a:ext cx="6029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2C343B"/>
              </a:buClr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red">
  <p:cSld name="TITLE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5" name="Google Shape;35;p9"/>
          <p:cNvSpPr txBox="1"/>
          <p:nvPr/>
        </p:nvSpPr>
        <p:spPr>
          <a:xfrm>
            <a:off x="3593400" y="992123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blue">
  <p:cSld name="TITLE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1104300" y="2276100"/>
            <a:ext cx="6935400" cy="8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▸"/>
              <a:defRPr sz="2400" i="1"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 i="1"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 i="1"/>
            </a:lvl8pPr>
            <a:lvl9pPr marL="4114800" lvl="8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 i="1"/>
            </a:lvl9pPr>
          </a:lstStyle>
          <a:p>
            <a:endParaRPr/>
          </a:p>
        </p:txBody>
      </p:sp>
      <p:sp>
        <p:nvSpPr>
          <p:cNvPr id="39" name="Google Shape;39;p10"/>
          <p:cNvSpPr txBox="1"/>
          <p:nvPr/>
        </p:nvSpPr>
        <p:spPr>
          <a:xfrm>
            <a:off x="3593400" y="1283826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5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“</a:t>
            </a:r>
            <a:endParaRPr sz="9600">
              <a:solidFill>
                <a:schemeClr val="accent5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0" name="Google Shape;40;p1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▸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ermanent Marker"/>
              <a:buNone/>
              <a:defRPr sz="24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11700" y="1200150"/>
            <a:ext cx="73206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▸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buNone/>
              <a:defRPr sz="1200">
                <a:solidFill>
                  <a:schemeClr val="dk2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62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331640" y="1635646"/>
            <a:ext cx="65529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如何線上選社？</a:t>
            </a:r>
            <a:r>
              <a:rPr lang="en-US" altLang="zh-TW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/>
            </a:r>
            <a:br>
              <a:rPr lang="en-US" altLang="zh-TW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</a:br>
            <a:r>
              <a:rPr lang="en-US" altLang="zh-TW" sz="36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How to choose the club online</a:t>
            </a:r>
            <a:r>
              <a:rPr lang="zh-TW" altLang="en-US" sz="36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？</a:t>
            </a:r>
            <a:r>
              <a:rPr lang="zh-TW" altLang="en-US" sz="5400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sz="5400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3" name="Picture 2" descr="H:\北安校徽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文字方塊 1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6" name="Picture 3" descr="D:\舊電腦資料\109\109校慶\校慶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02" b="100000" l="0" r="96316">
                        <a14:foregroundMark x1="66468" y1="72973" x2="66468" y2="72973"/>
                        <a14:foregroundMark x1="56866" y1="55105" x2="56866" y2="55105"/>
                        <a14:foregroundMark x1="57462" y1="54905" x2="57462" y2="54905"/>
                        <a14:foregroundMark x1="56308" y1="56306" x2="56308" y2="56306"/>
                        <a14:foregroundMark x1="9639" y1="68318" x2="9639" y2="68318"/>
                        <a14:foregroundMark x1="11202" y1="63714" x2="11202" y2="63714"/>
                        <a14:foregroundMark x1="12728" y1="68318" x2="12728" y2="68318"/>
                        <a14:foregroundMark x1="10421" y1="78979" x2="10421" y2="78979"/>
                        <a14:foregroundMark x1="16450" y1="75626" x2="16450" y2="75626"/>
                        <a14:foregroundMark x1="8857" y1="79580" x2="8857" y2="79580"/>
                        <a14:foregroundMark x1="4987" y1="72723" x2="4987" y2="72723"/>
                        <a14:foregroundMark x1="1414" y1="88338" x2="1414" y2="88338"/>
                        <a14:foregroundMark x1="1563" y1="82533" x2="1563" y2="82533"/>
                        <a14:foregroundMark x1="782" y1="80230" x2="782" y2="80230"/>
                        <a14:foregroundMark x1="1563" y1="85235" x2="1563" y2="85235"/>
                        <a14:foregroundMark x1="13807" y1="58709" x2="13807" y2="58709"/>
                        <a14:foregroundMark x1="20655" y1="56857" x2="20655" y2="56857"/>
                        <a14:foregroundMark x1="20804" y1="70420" x2="20804" y2="70420"/>
                        <a14:foregroundMark x1="24079" y1="62462" x2="24079" y2="62462"/>
                        <a14:foregroundMark x1="31671" y1="62462" x2="31671" y2="62462"/>
                        <a14:foregroundMark x1="34016" y1="67467" x2="34016" y2="67467"/>
                        <a14:foregroundMark x1="62077" y1="79780" x2="62077" y2="79780"/>
                        <a14:foregroundMark x1="23744" y1="84785" x2="23744" y2="84785"/>
                        <a14:foregroundMark x1="26870" y1="73974" x2="26870" y2="73974"/>
                        <a14:foregroundMark x1="25009" y1="86887" x2="25009" y2="86887"/>
                        <a14:foregroundMark x1="24674" y1="82082" x2="24674" y2="82082"/>
                        <a14:foregroundMark x1="24823" y1="77077" x2="24823" y2="77077"/>
                        <a14:foregroundMark x1="18794" y1="66216" x2="18794" y2="66216"/>
                        <a14:foregroundMark x1="13361" y1="56607" x2="13361" y2="56607"/>
                        <a14:foregroundMark x1="14738" y1="54755" x2="14738" y2="54755"/>
                        <a14:foregroundMark x1="7443" y1="58308" x2="7443" y2="58308"/>
                        <a14:foregroundMark x1="13212" y1="84585" x2="13212" y2="84585"/>
                        <a14:foregroundMark x1="19576" y1="80631" x2="19576" y2="80631"/>
                        <a14:foregroundMark x1="27652" y1="66867" x2="27652" y2="66867"/>
                        <a14:foregroundMark x1="26870" y1="56206" x2="26870" y2="56206"/>
                        <a14:foregroundMark x1="77000" y1="64164" x2="77000" y2="64164"/>
                        <a14:foregroundMark x1="73093" y1="61411" x2="73093" y2="61411"/>
                        <a14:foregroundMark x1="75437" y1="59960" x2="75437" y2="59960"/>
                        <a14:foregroundMark x1="81950" y1="64765" x2="81950" y2="64765"/>
                        <a14:foregroundMark x1="79643" y1="59109" x2="79643" y2="59109"/>
                        <a14:foregroundMark x1="76852" y1="61011" x2="76852" y2="61011"/>
                        <a14:foregroundMark x1="42054" y1="70420" x2="42054" y2="70420"/>
                        <a14:foregroundMark x1="48418" y1="68519" x2="48418" y2="68519"/>
                        <a14:foregroundMark x1="9937" y1="66016" x2="9937" y2="66016"/>
                        <a14:backgroundMark x1="75028" y1="81882" x2="75028" y2="81882"/>
                        <a14:backgroundMark x1="87458" y1="98599" x2="87458" y2="98599"/>
                        <a14:backgroundMark x1="68776" y1="73974" x2="68776" y2="73974"/>
                        <a14:backgroundMark x1="90956" y1="83534" x2="90956" y2="835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16"/>
          <a:stretch/>
        </p:blipFill>
        <p:spPr bwMode="auto">
          <a:xfrm>
            <a:off x="2051720" y="3075806"/>
            <a:ext cx="4238597" cy="1521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</a:t>
            </a:r>
            <a:r>
              <a:rPr lang="en-US" altLang="zh-TW" dirty="0"/>
              <a:t>NOTES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事項</a:t>
            </a:r>
            <a:endParaRPr dirty="0"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257744" y="843558"/>
            <a:ext cx="7779759" cy="3528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留意部分社團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需收取材料費用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，請務必與家長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溝通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許可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後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再選填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在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防疫措施尚未鬆綁前，所有社團上課時，無論室內外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、動態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靜態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皆須</a:t>
            </a:r>
            <a:r>
              <a:rPr lang="zh-TW" altLang="en-US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配戴口罩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，籃球課程將以一人一球為原則，請務必衡量可接受後再選填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。防疫相關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規定會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依中央疫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情指揮中心滾動式修正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112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22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三</a:t>
            </a:r>
            <a:r>
              <a:rPr lang="en-US" altLang="zh-TW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放學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前公告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各班選社結果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。社團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名單公告後，若無特殊原因不得更換，請務必謹慎選填。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5" name="群組 4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6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160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0"/>
          <p:cNvSpPr txBox="1">
            <a:spLocks noGrp="1"/>
          </p:cNvSpPr>
          <p:nvPr>
            <p:ph type="ctrTitle" idx="4294967295"/>
          </p:nvPr>
        </p:nvSpPr>
        <p:spPr>
          <a:xfrm>
            <a:off x="1275150" y="0"/>
            <a:ext cx="6593700" cy="125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Thanks!</a:t>
            </a:r>
            <a:endParaRPr sz="3600" dirty="0"/>
          </a:p>
        </p:txBody>
      </p:sp>
      <p:sp>
        <p:nvSpPr>
          <p:cNvPr id="307" name="Google Shape;307;p40"/>
          <p:cNvSpPr txBox="1">
            <a:spLocks noGrp="1"/>
          </p:cNvSpPr>
          <p:nvPr>
            <p:ph type="subTitle" idx="4294967295"/>
          </p:nvPr>
        </p:nvSpPr>
        <p:spPr>
          <a:xfrm>
            <a:off x="1275150" y="1252350"/>
            <a:ext cx="6593700" cy="27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Any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" sz="4000" dirty="0" smtClean="0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Question?</a:t>
            </a:r>
            <a:endParaRPr sz="4000" dirty="0">
              <a:solidFill>
                <a:srgbClr val="FFFFFF"/>
              </a:solidFill>
            </a:endParaRPr>
          </a:p>
        </p:txBody>
      </p:sp>
      <p:sp>
        <p:nvSpPr>
          <p:cNvPr id="308" name="Google Shape;308;p40"/>
          <p:cNvSpPr txBox="1">
            <a:spLocks noGrp="1"/>
          </p:cNvSpPr>
          <p:nvPr>
            <p:ph type="body" idx="4294967295"/>
          </p:nvPr>
        </p:nvSpPr>
        <p:spPr>
          <a:xfrm>
            <a:off x="683568" y="3976176"/>
            <a:ext cx="7185282" cy="92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chemeClr val="tx1"/>
                </a:solidFill>
                <a:latin typeface="Permanent Marker"/>
                <a:ea typeface="Permanent Marker"/>
                <a:cs typeface="Permanent Marker"/>
              </a:rPr>
              <a:t>You can find me at </a:t>
            </a:r>
            <a:r>
              <a:rPr lang="zh-TW" altLang="en-US" dirty="0">
                <a:latin typeface="清松手寫體3" panose="00000500000000000000" pitchFamily="2" charset="-120"/>
                <a:ea typeface="清松手寫體3" panose="00000500000000000000" pitchFamily="2" charset="-120"/>
              </a:rPr>
              <a:t>學務處訓育組</a:t>
            </a:r>
            <a:endParaRPr dirty="0">
              <a:latin typeface="清松手寫體3" panose="00000500000000000000" pitchFamily="2" charset="-120"/>
              <a:ea typeface="清松手寫體3" panose="00000500000000000000" pitchFamily="2" charset="-120"/>
            </a:endParaRPr>
          </a:p>
        </p:txBody>
      </p:sp>
      <p:sp>
        <p:nvSpPr>
          <p:cNvPr id="309" name="Google Shape;309;p40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grpSp>
        <p:nvGrpSpPr>
          <p:cNvPr id="6" name="群組 5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7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文字方塊 7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grpSp>
        <p:nvGrpSpPr>
          <p:cNvPr id="9" name="Google Shape;783;p54"/>
          <p:cNvGrpSpPr/>
          <p:nvPr/>
        </p:nvGrpSpPr>
        <p:grpSpPr>
          <a:xfrm>
            <a:off x="7164288" y="4207052"/>
            <a:ext cx="366917" cy="445733"/>
            <a:chOff x="5526246" y="1011207"/>
            <a:chExt cx="592758" cy="720086"/>
          </a:xfrm>
        </p:grpSpPr>
        <p:sp>
          <p:nvSpPr>
            <p:cNvPr id="10" name="Google Shape;784;p54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785;p54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786;p54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787;p54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788;p54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789;p54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043608" y="922956"/>
            <a:ext cx="3031800" cy="3132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32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</a:t>
            </a:r>
            <a:r>
              <a:rPr lang="zh-TW" altLang="en-US" sz="32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32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1</a:t>
            </a: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搜尋進入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北安國中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首頁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en-US" altLang="zh-TW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zh-TW" altLang="en-US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手機</a:t>
            </a:r>
            <a:r>
              <a:rPr lang="zh-TW" altLang="en-US" sz="1800" b="1" dirty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、電腦皆可</a:t>
            </a:r>
            <a:r>
              <a:rPr lang="en-US" altLang="zh-TW" sz="1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  <a:endParaRPr sz="1800" b="1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296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97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115" r="1108" b="4468"/>
          <a:stretch/>
        </p:blipFill>
        <p:spPr bwMode="auto">
          <a:xfrm>
            <a:off x="4369538" y="1059582"/>
            <a:ext cx="4018885" cy="2540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566029" y="1203598"/>
            <a:ext cx="673167" cy="792088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2"/>
            <a:ext cx="3031800" cy="39407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2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將網頁往下滑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至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   校園</a:t>
            </a:r>
            <a:r>
              <a:rPr lang="en-US" altLang="zh-TW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E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化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服務找到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第</a:t>
            </a:r>
            <a:r>
              <a:rPr lang="en-US" altLang="zh-TW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代國中校務行政入口網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點選進入網頁</a:t>
            </a:r>
            <a:endParaRPr sz="28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961" b="11717"/>
          <a:stretch/>
        </p:blipFill>
        <p:spPr bwMode="auto">
          <a:xfrm>
            <a:off x="4355975" y="1084782"/>
            <a:ext cx="4110247" cy="2529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>
            <a:off x="7374951" y="2415145"/>
            <a:ext cx="144021" cy="709363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24" t="39594" r="29304" b="56199"/>
          <a:stretch/>
        </p:blipFill>
        <p:spPr bwMode="auto">
          <a:xfrm>
            <a:off x="1281103" y="2488174"/>
            <a:ext cx="434888" cy="371207"/>
          </a:xfrm>
          <a:prstGeom prst="ellipse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2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向下箭號 3"/>
          <p:cNvSpPr/>
          <p:nvPr/>
        </p:nvSpPr>
        <p:spPr>
          <a:xfrm rot="1718022">
            <a:off x="7477607" y="1932020"/>
            <a:ext cx="648072" cy="78917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28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3"/>
            <a:ext cx="3031800" cy="2168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3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點選左邊地圖中的「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中山</a:t>
            </a: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r>
              <a:rPr lang="zh-TW" altLang="en-US" sz="2800" b="1" dirty="0" smtClean="0">
                <a:solidFill>
                  <a:schemeClr val="tx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區</a:t>
            </a:r>
            <a:endParaRPr sz="2800" b="1" dirty="0">
              <a:solidFill>
                <a:schemeClr val="tx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77" r="29449" b="25119"/>
          <a:stretch/>
        </p:blipFill>
        <p:spPr bwMode="auto">
          <a:xfrm>
            <a:off x="4354083" y="1053396"/>
            <a:ext cx="405728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4743096" y="2508672"/>
            <a:ext cx="332039" cy="2880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1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" name="向下箭號 24"/>
          <p:cNvSpPr/>
          <p:nvPr/>
        </p:nvSpPr>
        <p:spPr>
          <a:xfrm rot="5617400">
            <a:off x="5258467" y="2318077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366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907213"/>
            <a:ext cx="3031800" cy="21685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4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　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點選「</a:t>
            </a:r>
            <a:r>
              <a:rPr lang="zh-TW" altLang="en-US" sz="28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臺北市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立</a:t>
            </a:r>
            <a:endParaRPr lang="en-US" altLang="zh-TW" sz="2800" b="1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北安國民中學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sz="28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0" r="21772" b="17663"/>
          <a:stretch/>
        </p:blipFill>
        <p:spPr bwMode="auto">
          <a:xfrm>
            <a:off x="4371139" y="1128751"/>
            <a:ext cx="4032448" cy="257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6130976" y="1730037"/>
            <a:ext cx="216024" cy="8857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oogle Shape;296;p39"/>
          <p:cNvGrpSpPr/>
          <p:nvPr/>
        </p:nvGrpSpPr>
        <p:grpSpPr>
          <a:xfrm>
            <a:off x="3779912" y="92295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向下箭號 23"/>
          <p:cNvSpPr/>
          <p:nvPr/>
        </p:nvSpPr>
        <p:spPr>
          <a:xfrm rot="7274627">
            <a:off x="6697611" y="2082802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15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115616" y="718732"/>
            <a:ext cx="3024336" cy="15205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5</a:t>
            </a: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請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點選「其他登入」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718732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2" b="5825"/>
          <a:stretch/>
        </p:blipFill>
        <p:spPr bwMode="auto">
          <a:xfrm>
            <a:off x="4399609" y="1187859"/>
            <a:ext cx="4110247" cy="254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5668959" y="1523099"/>
            <a:ext cx="183607" cy="361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7" name="Google Shape;296;p39"/>
          <p:cNvGrpSpPr/>
          <p:nvPr/>
        </p:nvGrpSpPr>
        <p:grpSpPr>
          <a:xfrm>
            <a:off x="3851920" y="1052990"/>
            <a:ext cx="5205626" cy="2986787"/>
            <a:chOff x="1177450" y="241631"/>
            <a:chExt cx="6173152" cy="3616776"/>
          </a:xfrm>
        </p:grpSpPr>
        <p:sp>
          <p:nvSpPr>
            <p:cNvPr id="19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向下箭號 22"/>
          <p:cNvSpPr/>
          <p:nvPr/>
        </p:nvSpPr>
        <p:spPr>
          <a:xfrm rot="8533751">
            <a:off x="5897920" y="1703496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圓角矩形 3"/>
          <p:cNvSpPr/>
          <p:nvPr/>
        </p:nvSpPr>
        <p:spPr>
          <a:xfrm>
            <a:off x="2987824" y="4186743"/>
            <a:ext cx="432048" cy="24317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577885" y="1995686"/>
            <a:ext cx="3640132" cy="2621994"/>
          </a:xfrm>
          <a:prstGeom prst="wedgeRoundRectCallout">
            <a:avLst>
              <a:gd name="adj1" fmla="val 80252"/>
              <a:gd name="adj2" fmla="val -48897"/>
              <a:gd name="adj3" fmla="val 16667"/>
            </a:avLst>
          </a:prstGeom>
          <a:noFill/>
          <a:ln w="28575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帳  號：請輸入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學生證上之學</a:t>
            </a:r>
            <a:r>
              <a:rPr lang="zh-TW" altLang="en-US" sz="16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號</a:t>
            </a:r>
            <a:endParaRPr lang="en-US" altLang="zh-TW" sz="1600" b="1" dirty="0" smtClean="0">
              <a:solidFill>
                <a:schemeClr val="bg1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en-US" altLang="zh-TW" sz="2000" b="1" dirty="0" err="1">
                <a:solidFill>
                  <a:schemeClr val="accent1">
                    <a:lumMod val="50000"/>
                  </a:schemeClr>
                </a:solidFill>
                <a:latin typeface="清松手寫體3" panose="00000500000000000000" pitchFamily="2" charset="-120"/>
                <a:ea typeface="清松手寫體3" panose="00000500000000000000" pitchFamily="2" charset="-120"/>
              </a:rPr>
              <a:t>10XXXXXX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共八碼。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  碼：新生請用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身分證字號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登入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(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請注意英文字為大寫</a:t>
            </a:r>
            <a:r>
              <a:rPr lang="en-US" altLang="zh-TW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)</a:t>
            </a:r>
          </a:p>
          <a:p>
            <a:pPr marL="7620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</a:t>
            </a:r>
            <a:r>
              <a:rPr lang="en-US" altLang="zh-TW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※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若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先前已登入過，請用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修  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     改過後之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密碼登入。</a:t>
            </a: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驗證碼：請依圖示輸入正確驗證碼</a:t>
            </a: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sz="16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endParaRPr lang="en-US" altLang="zh-TW" sz="16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76200" indent="0">
              <a:buNone/>
            </a:pPr>
            <a:r>
              <a:rPr lang="zh-TW" altLang="en-US" sz="16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  填寫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完畢後，請按「</a:t>
            </a:r>
            <a:r>
              <a:rPr lang="zh-TW" altLang="en-US" sz="1600" b="1" dirty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登入</a:t>
            </a:r>
            <a:r>
              <a:rPr lang="zh-TW" altLang="en-US" sz="16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」。</a:t>
            </a:r>
          </a:p>
        </p:txBody>
      </p:sp>
    </p:spTree>
    <p:extLst>
      <p:ext uri="{BB962C8B-B14F-4D97-AF65-F5344CB8AC3E}">
        <p14:creationId xmlns:p14="http://schemas.microsoft.com/office/powerpoint/2010/main" val="142215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854216" y="1353843"/>
            <a:ext cx="3600337" cy="25286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6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登入後，請點選左欄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學生線上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2800" b="1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下拉選單中點選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「</a:t>
            </a:r>
            <a:r>
              <a:rPr lang="zh-TW" altLang="en-US" sz="2800" b="1" dirty="0" smtClean="0">
                <a:solidFill>
                  <a:schemeClr val="bg1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學生線上選社</a:t>
            </a:r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</a:t>
            </a:r>
            <a:endParaRPr lang="en-US" altLang="zh-TW" sz="14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731786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9" b="4171"/>
          <a:stretch/>
        </p:blipFill>
        <p:spPr bwMode="auto">
          <a:xfrm>
            <a:off x="4446948" y="1155724"/>
            <a:ext cx="4019276" cy="256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oogle Shape;296;p39"/>
          <p:cNvGrpSpPr/>
          <p:nvPr/>
        </p:nvGrpSpPr>
        <p:grpSpPr>
          <a:xfrm>
            <a:off x="3847100" y="98840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" name="橢圓 17"/>
          <p:cNvSpPr/>
          <p:nvPr/>
        </p:nvSpPr>
        <p:spPr>
          <a:xfrm rot="5400000" flipH="1">
            <a:off x="4438383" y="1319234"/>
            <a:ext cx="288032" cy="4674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向下箭號 23"/>
          <p:cNvSpPr/>
          <p:nvPr/>
        </p:nvSpPr>
        <p:spPr>
          <a:xfrm rot="3402018">
            <a:off x="4866522" y="787982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33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3131840" y="3219822"/>
            <a:ext cx="532330" cy="2880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94" name="Google Shape;294;p39"/>
          <p:cNvSpPr txBox="1">
            <a:spLocks noGrp="1"/>
          </p:cNvSpPr>
          <p:nvPr>
            <p:ph type="body" idx="4294967295"/>
          </p:nvPr>
        </p:nvSpPr>
        <p:spPr>
          <a:xfrm>
            <a:off x="1043608" y="1059581"/>
            <a:ext cx="3600337" cy="208823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n-US" altLang="zh-TW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Step 7</a:t>
            </a:r>
          </a:p>
          <a:p>
            <a:pPr marL="0" lvl="0" indent="0">
              <a:buNone/>
            </a:pPr>
            <a:r>
              <a:rPr lang="zh-TW" altLang="en-US" sz="2800" b="1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閱讀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完</a:t>
            </a:r>
            <a:r>
              <a:rPr lang="zh-TW" altLang="en-US" sz="2800" dirty="0" smtClean="0">
                <a:solidFill>
                  <a:schemeClr val="accent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★</a:t>
            </a: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注意事項</a:t>
            </a:r>
            <a:endParaRPr lang="en-US" altLang="zh-TW" sz="2800" b="1" dirty="0" smtClean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r>
              <a:rPr lang="zh-TW" altLang="en-US" sz="2800" b="1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開始社團志願選填</a:t>
            </a:r>
            <a:endParaRPr lang="en-US" altLang="zh-TW" sz="2800" b="1" dirty="0"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pPr marL="0" lvl="0" indent="0">
              <a:buNone/>
            </a:pPr>
            <a:endParaRPr sz="1100" b="1" dirty="0">
              <a:solidFill>
                <a:srgbClr val="FFFFFF"/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295" name="Google Shape;295;p39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99"/>
          <a:stretch/>
        </p:blipFill>
        <p:spPr>
          <a:xfrm>
            <a:off x="403402" y="921747"/>
            <a:ext cx="797388" cy="938254"/>
          </a:xfrm>
          <a:prstGeom prst="rect">
            <a:avLst/>
          </a:prstGeom>
        </p:spPr>
      </p:pic>
      <p:grpSp>
        <p:nvGrpSpPr>
          <p:cNvPr id="13" name="群組 12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14" name="Picture 2" descr="H:\北安校徽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字方塊 14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6" b="4326"/>
          <a:stretch/>
        </p:blipFill>
        <p:spPr bwMode="auto">
          <a:xfrm>
            <a:off x="4452654" y="1105360"/>
            <a:ext cx="4050661" cy="2619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橢圓 17"/>
          <p:cNvSpPr/>
          <p:nvPr/>
        </p:nvSpPr>
        <p:spPr>
          <a:xfrm rot="5400000" flipH="1">
            <a:off x="5945063" y="1791767"/>
            <a:ext cx="648072" cy="35640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五角星形 15"/>
          <p:cNvSpPr/>
          <p:nvPr/>
        </p:nvSpPr>
        <p:spPr>
          <a:xfrm>
            <a:off x="5072297" y="1399544"/>
            <a:ext cx="220403" cy="246391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9" name="Google Shape;296;p39"/>
          <p:cNvGrpSpPr/>
          <p:nvPr/>
        </p:nvGrpSpPr>
        <p:grpSpPr>
          <a:xfrm>
            <a:off x="3847100" y="988406"/>
            <a:ext cx="5205626" cy="2986787"/>
            <a:chOff x="1177450" y="241631"/>
            <a:chExt cx="6173152" cy="3616776"/>
          </a:xfrm>
        </p:grpSpPr>
        <p:sp>
          <p:nvSpPr>
            <p:cNvPr id="20" name="Google Shape;297;p39"/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98;p39"/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99;p39"/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98AD">
                <a:alpha val="261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300;p39"/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720356" y="2883868"/>
            <a:ext cx="7549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將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左欄欲選之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社團志願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欄中依序填入數字「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2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…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6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、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7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」。</a:t>
            </a:r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填寫完畢後，務必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按 </a:t>
            </a:r>
            <a:r>
              <a:rPr lang="zh-TW" altLang="en-US" sz="2000" b="1" dirty="0" smtClean="0">
                <a:solidFill>
                  <a:schemeClr val="accent5">
                    <a:lumMod val="75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儲存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，並於右方「已選填志願社團」欄位確認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。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endParaRPr lang="en-US" altLang="zh-TW" sz="2000" b="1" dirty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※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若於選社期限內需修正志願，請直接將左右兩欄志願數字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刪除</a:t>
            </a:r>
            <a:endParaRPr lang="en-US" altLang="zh-TW" sz="2000" b="1" dirty="0" smtClean="0">
              <a:solidFill>
                <a:schemeClr val="accent1">
                  <a:lumMod val="50000"/>
                </a:schemeClr>
              </a:solid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  <a:p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zh-TW" altLang="en-US" sz="2000" b="1" dirty="0" smtClean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重新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輸入</a:t>
            </a:r>
            <a:r>
              <a:rPr lang="en-US" altLang="zh-TW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1-7</a:t>
            </a:r>
            <a:r>
              <a:rPr lang="zh-TW" altLang="en-US" sz="2000" b="1" dirty="0">
                <a:solidFill>
                  <a:schemeClr val="accent1">
                    <a:lumMod val="50000"/>
                  </a:schemeClr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志願後，按儲存鍵即可修正。</a:t>
            </a:r>
          </a:p>
        </p:txBody>
      </p:sp>
      <p:sp>
        <p:nvSpPr>
          <p:cNvPr id="25" name="向下箭號 24"/>
          <p:cNvSpPr/>
          <p:nvPr/>
        </p:nvSpPr>
        <p:spPr>
          <a:xfrm rot="293060">
            <a:off x="5945064" y="830600"/>
            <a:ext cx="648072" cy="78917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83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1"/>
          <p:cNvSpPr txBox="1">
            <a:spLocks noGrp="1"/>
          </p:cNvSpPr>
          <p:nvPr>
            <p:ph type="title"/>
          </p:nvPr>
        </p:nvSpPr>
        <p:spPr>
          <a:xfrm>
            <a:off x="457200" y="-22622"/>
            <a:ext cx="8229600" cy="85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注意</a:t>
            </a:r>
            <a:r>
              <a:rPr lang="en-US" altLang="zh-TW" dirty="0"/>
              <a:t>NOTES</a:t>
            </a:r>
            <a:r>
              <a:rPr lang="zh-TW" altLang="en-US" dirty="0" smtClean="0">
                <a:latin typeface="清松手寫體2" panose="00000500000000000000" pitchFamily="2" charset="-120"/>
                <a:ea typeface="清松手寫體2" panose="00000500000000000000" pitchFamily="2" charset="-120"/>
              </a:rPr>
              <a:t>事項</a:t>
            </a:r>
            <a:endParaRPr dirty="0"/>
          </a:p>
        </p:txBody>
      </p:sp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323528" y="733600"/>
            <a:ext cx="7785552" cy="39604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線上選社時間：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   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112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15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三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起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至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112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年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2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月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17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日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(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五</a:t>
            </a:r>
            <a:r>
              <a:rPr lang="en-US" altLang="zh-TW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)18</a:t>
            </a:r>
            <a:r>
              <a:rPr lang="zh-TW" altLang="en-US" b="1" u="sng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：</a:t>
            </a:r>
            <a:r>
              <a:rPr lang="en-US" altLang="zh-TW" b="1" u="sng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00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每個人請務必填寫</a:t>
            </a:r>
            <a:r>
              <a:rPr lang="en-US" altLang="zh-TW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7</a:t>
            </a:r>
            <a:r>
              <a:rPr lang="zh-TW" altLang="en-US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個志願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，填好填滿。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北</a:t>
            </a:r>
            <a:r>
              <a:rPr lang="zh-TW" altLang="en-US" b="1" dirty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安樂</a:t>
            </a:r>
            <a:r>
              <a:rPr lang="zh-TW" altLang="en-US" b="1" dirty="0" smtClean="0">
                <a:solidFill>
                  <a:srgbClr val="FF0000"/>
                </a:solidFill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國際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由指導老師甄選，不開放選填。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若家中無網路及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電腦、手機的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同學，請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於選社期限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內利用下課時間至學務處訓育組進行線上選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社，</a:t>
            </a:r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請務必重視自己的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權利。</a:t>
            </a:r>
            <a:endParaRPr lang="en-US" altLang="zh-TW" b="1" dirty="0" smtClean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  <a:p>
            <a:r>
              <a:rPr lang="zh-TW" altLang="en-US" b="1" dirty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請盡</a:t>
            </a:r>
            <a:r>
              <a:rPr lang="zh-TW" altLang="en-US" b="1" dirty="0" smtClean="0">
                <a:latin typeface="清松手寫體2" panose="00000500000000000000" pitchFamily="2" charset="-120"/>
                <a:ea typeface="清松手寫體2" panose="00000500000000000000" pitchFamily="2" charset="-120"/>
                <a:cs typeface="Times New Roman" panose="02020603050405020304" pitchFamily="18" charset="0"/>
              </a:rPr>
              <a:t>早選填，勿拖到最後一刻！</a:t>
            </a:r>
            <a:endParaRPr lang="en-US" altLang="zh-TW" b="1" dirty="0">
              <a:latin typeface="清松手寫體2" panose="00000500000000000000" pitchFamily="2" charset="-120"/>
              <a:ea typeface="清松手寫體2" panose="00000500000000000000" pitchFamily="2" charset="-120"/>
              <a:cs typeface="Times New Roman" panose="02020603050405020304" pitchFamily="18" charset="0"/>
            </a:endParaRPr>
          </a:p>
        </p:txBody>
      </p:sp>
      <p:sp>
        <p:nvSpPr>
          <p:cNvPr id="316" name="Google Shape;316;p41"/>
          <p:cNvSpPr txBox="1">
            <a:spLocks noGrp="1"/>
          </p:cNvSpPr>
          <p:nvPr>
            <p:ph type="sldNum" idx="12"/>
          </p:nvPr>
        </p:nvSpPr>
        <p:spPr>
          <a:xfrm>
            <a:off x="4297650" y="4859852"/>
            <a:ext cx="548700" cy="2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grpSp>
        <p:nvGrpSpPr>
          <p:cNvPr id="5" name="群組 4"/>
          <p:cNvGrpSpPr/>
          <p:nvPr/>
        </p:nvGrpSpPr>
        <p:grpSpPr>
          <a:xfrm>
            <a:off x="8050767" y="4032319"/>
            <a:ext cx="850401" cy="969498"/>
            <a:chOff x="8050767" y="4032319"/>
            <a:chExt cx="850401" cy="969498"/>
          </a:xfrm>
        </p:grpSpPr>
        <p:pic>
          <p:nvPicPr>
            <p:cNvPr id="6" name="Picture 2" descr="H:\北安校徽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99" b="97605" l="25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25">
              <a:off x="8050767" y="4032319"/>
              <a:ext cx="830913" cy="795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文字方塊 6"/>
            <p:cNvSpPr txBox="1"/>
            <p:nvPr/>
          </p:nvSpPr>
          <p:spPr>
            <a:xfrm>
              <a:off x="8109080" y="4694040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b="1" dirty="0" smtClean="0">
                  <a:latin typeface="清松手寫體3" panose="00000500000000000000" pitchFamily="2" charset="-120"/>
                  <a:ea typeface="清松手寫體3" panose="00000500000000000000" pitchFamily="2" charset="-120"/>
                </a:rPr>
                <a:t>訓育組</a:t>
              </a:r>
              <a:endParaRPr lang="zh-TW" altLang="en-US" b="1" dirty="0">
                <a:latin typeface="清松手寫體3" panose="00000500000000000000" pitchFamily="2" charset="-120"/>
                <a:ea typeface="清松手寫體3" panose="00000500000000000000" pitchFamily="2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on template">
  <a:themeElements>
    <a:clrScheme name="Custom 347">
      <a:dk1>
        <a:srgbClr val="2C343B"/>
      </a:dk1>
      <a:lt1>
        <a:srgbClr val="FFFFFF"/>
      </a:lt1>
      <a:dk2>
        <a:srgbClr val="859CB1"/>
      </a:dk2>
      <a:lt2>
        <a:srgbClr val="F0F3F5"/>
      </a:lt2>
      <a:accent1>
        <a:srgbClr val="0198AD"/>
      </a:accent1>
      <a:accent2>
        <a:srgbClr val="BDE4EA"/>
      </a:accent2>
      <a:accent3>
        <a:srgbClr val="FE344D"/>
      </a:accent3>
      <a:accent4>
        <a:srgbClr val="FE7F8F"/>
      </a:accent4>
      <a:accent5>
        <a:srgbClr val="F5A500"/>
      </a:accent5>
      <a:accent6>
        <a:srgbClr val="2C343B"/>
      </a:accent6>
      <a:hlink>
        <a:srgbClr val="2C343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504</Words>
  <Application>Microsoft Office PowerPoint</Application>
  <PresentationFormat>如螢幕大小 (16:9)</PresentationFormat>
  <Paragraphs>75</Paragraphs>
  <Slides>11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0" baseType="lpstr">
      <vt:lpstr>Arial</vt:lpstr>
      <vt:lpstr>新細明體</vt:lpstr>
      <vt:lpstr>清松手寫體3</vt:lpstr>
      <vt:lpstr>清松手寫體2</vt:lpstr>
      <vt:lpstr>Times New Roman</vt:lpstr>
      <vt:lpstr>Source Sans Pro</vt:lpstr>
      <vt:lpstr>Permanent Marker</vt:lpstr>
      <vt:lpstr>Calibri</vt:lpstr>
      <vt:lpstr>Timon template</vt:lpstr>
      <vt:lpstr>如何線上選社？ How to choose the club online？　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注意NOTES事項</vt:lpstr>
      <vt:lpstr>注意NOTES事項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user</cp:lastModifiedBy>
  <cp:revision>33</cp:revision>
  <dcterms:modified xsi:type="dcterms:W3CDTF">2023-02-06T00:04:48Z</dcterms:modified>
</cp:coreProperties>
</file>